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2" r:id="rId2"/>
    <p:sldId id="1140" r:id="rId3"/>
    <p:sldId id="1141" r:id="rId4"/>
    <p:sldId id="586" r:id="rId5"/>
    <p:sldId id="583" r:id="rId6"/>
    <p:sldId id="584" r:id="rId7"/>
    <p:sldId id="1138" r:id="rId8"/>
    <p:sldId id="1143" r:id="rId9"/>
    <p:sldId id="1144" r:id="rId10"/>
    <p:sldId id="1142" r:id="rId11"/>
    <p:sldId id="1145" r:id="rId12"/>
    <p:sldId id="1146" r:id="rId13"/>
    <p:sldId id="1147" r:id="rId14"/>
    <p:sldId id="1148" r:id="rId15"/>
    <p:sldId id="1149" r:id="rId16"/>
    <p:sldId id="1150" r:id="rId17"/>
    <p:sldId id="1151" r:id="rId18"/>
    <p:sldId id="338" r:id="rId19"/>
    <p:sldId id="1139" r:id="rId20"/>
  </p:sldIdLst>
  <p:sldSz cx="10336213" cy="7297738"/>
  <p:notesSz cx="9926638" cy="1435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79425" indent="-222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60438" indent="-460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41450" indent="-698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22463" indent="-93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9">
          <p15:clr>
            <a:srgbClr val="A4A3A4"/>
          </p15:clr>
        </p15:guide>
        <p15:guide id="2" pos="3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1DC"/>
    <a:srgbClr val="FFFFFF"/>
    <a:srgbClr val="66BC29"/>
    <a:srgbClr val="CCB34D"/>
    <a:srgbClr val="AB0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26" y="276"/>
      </p:cViewPr>
      <p:guideLst>
        <p:guide orient="horz" pos="2299"/>
        <p:guide pos="3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C4183-9D56-4019-B4E1-07FBE97A00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132730" tIns="66366" rIns="132730" bIns="66366" rtlCol="0"/>
          <a:lstStyle>
            <a:lvl1pPr algn="l" eaLnBrk="1" hangingPunct="1">
              <a:defRPr sz="17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389F3-1D4E-4A85-BA74-3644B3FD1C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132730" tIns="66366" rIns="132730" bIns="66366" rtlCol="0"/>
          <a:lstStyle>
            <a:lvl1pPr algn="r" eaLnBrk="1" hangingPunct="1">
              <a:defRPr sz="17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23A21-CF76-47AE-8D54-21DABF194F33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E4FCF1-7D83-4076-B894-A4877D41F9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077913"/>
            <a:ext cx="7621588" cy="5381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30" tIns="66366" rIns="132730" bIns="6636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D45228-9D26-4F54-8824-D8529E243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6818313"/>
            <a:ext cx="7942262" cy="6459537"/>
          </a:xfrm>
          <a:prstGeom prst="rect">
            <a:avLst/>
          </a:prstGeom>
        </p:spPr>
        <p:txBody>
          <a:bodyPr vert="horz" lIns="132730" tIns="66366" rIns="132730" bIns="663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F0420-7AEF-4B57-A99D-E4A6AE08B6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5038"/>
            <a:ext cx="4302125" cy="719137"/>
          </a:xfrm>
          <a:prstGeom prst="rect">
            <a:avLst/>
          </a:prstGeom>
        </p:spPr>
        <p:txBody>
          <a:bodyPr vert="horz" lIns="132730" tIns="66366" rIns="132730" bIns="66366" rtlCol="0" anchor="b"/>
          <a:lstStyle>
            <a:lvl1pPr algn="l" eaLnBrk="1" hangingPunct="1">
              <a:defRPr sz="17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E175-5279-411B-ACEC-A0DD8E7AB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13635038"/>
            <a:ext cx="4302125" cy="719137"/>
          </a:xfrm>
          <a:prstGeom prst="rect">
            <a:avLst/>
          </a:prstGeom>
        </p:spPr>
        <p:txBody>
          <a:bodyPr vert="horz" wrap="square" lIns="132730" tIns="66366" rIns="132730" bIns="663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/>
            </a:lvl1pPr>
          </a:lstStyle>
          <a:p>
            <a:pPr>
              <a:defRPr/>
            </a:pPr>
            <a:fld id="{86C2F688-67AD-4140-B8F9-3E88F04D47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94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04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14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2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075" algn="l" defTabSz="9616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4891" algn="l" defTabSz="9616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5706" algn="l" defTabSz="9616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6521" algn="l" defTabSz="9616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>
            <a:extLst>
              <a:ext uri="{FF2B5EF4-FFF2-40B4-BE49-F238E27FC236}">
                <a16:creationId xmlns:a16="http://schemas.microsoft.com/office/drawing/2014/main" id="{FE766AF6-C8A3-4672-8838-AF3507CAE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B1E90E-8B41-4514-836D-DF029B739E68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86FFF6D-6844-41BC-8CCB-A87ADE47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5175" y="744538"/>
            <a:ext cx="527208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5937B4D-8330-48B9-998A-6BB0299ED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eaLnBrk="1" hangingPunct="1">
              <a:defRPr/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2F688-67AD-4140-B8F9-3E88F04D472E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60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6CF5C06-2697-4A26-B6F2-5B447B4B8F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80207E4-610E-43B2-A891-36347F312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029C874-95CB-43C3-83B3-7063E0A52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106D42-F57B-4AB3-958F-9081711FFDC0}" type="slidenum">
              <a:rPr lang="en-GB" altLang="en-US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745579F-CAD9-48E0-87C1-33837BF6B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37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37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37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37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156675-2A73-4959-BC38-A73EE5DA6261}" type="slidenum">
              <a:rPr lang="en-GB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2BA6C0A-ACCF-4ADE-9977-CF43D9DC5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D1C3783-86DB-4A57-AF1C-D530B6A97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Repeat for hens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2F688-67AD-4140-B8F9-3E88F04D472E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77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31974CB-8A02-4164-B839-BB5A3D4B9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DAE628F-8494-45EE-8F0A-00BDEC9BF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08D5948-534F-4803-9D5B-43001DB4B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260F94-01B6-420A-84D6-5AC46C22AC5D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>
            <a:extLst>
              <a:ext uri="{FF2B5EF4-FFF2-40B4-BE49-F238E27FC236}">
                <a16:creationId xmlns:a16="http://schemas.microsoft.com/office/drawing/2014/main" id="{37FC2B5B-E89D-4414-9866-1FF1E9D81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D58DB-7130-4B21-AB0A-B585BBABD93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6679243-F5B9-4512-B658-EA6C695F9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5175" y="744538"/>
            <a:ext cx="527208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2280A6A-5085-436D-8380-F906B7020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>
            <a:extLst>
              <a:ext uri="{FF2B5EF4-FFF2-40B4-BE49-F238E27FC236}">
                <a16:creationId xmlns:a16="http://schemas.microsoft.com/office/drawing/2014/main" id="{8BE16E87-0482-4D50-AC04-E019E0F1B2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16B6AC-BB48-4B1B-BC88-DCFEDBB86598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0670D92-3304-43F7-9234-1765188C2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5175" y="744538"/>
            <a:ext cx="527208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F3E9092-D547-4200-8550-049381B0D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0917CD2-1066-46FE-813E-84E5E8B75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42A9F2B-8491-439C-B1C8-159B37ED5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EB84F3B-6DF8-480A-A98D-F6BF201B0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67CC91-86DA-4962-A6B1-9737F65B2D62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0917CD2-1066-46FE-813E-84E5E8B75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42A9F2B-8491-439C-B1C8-159B37ED5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EB84F3B-6DF8-480A-A98D-F6BF201B0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67CC91-86DA-4962-A6B1-9737F65B2D62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64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2F688-67AD-4140-B8F9-3E88F04D472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440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2F688-67AD-4140-B8F9-3E88F04D472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19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216" y="2267032"/>
            <a:ext cx="8785782" cy="1564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433" y="4135386"/>
            <a:ext cx="7235350" cy="1864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6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DDA5F-E1C0-4282-869C-C151E94A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30D3-8806-450E-B321-B208E454400F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D1311-7AE9-4B0E-9C41-4AD25EDA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304B-DF08-4E35-9A66-8FD9D25C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7540D-E578-4B72-8FD0-6F48488DC3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2740A-7BC1-4902-8A86-40AF5418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C592-BA6B-4912-9872-981E3E69474E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525E-734D-4262-BEEA-3909E509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BDEE-623E-4B74-910A-A9A53E39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D1BA-F458-4A65-A403-5D459ED30D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29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20315" y="390228"/>
            <a:ext cx="1744236" cy="8301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611" y="390228"/>
            <a:ext cx="5060439" cy="8301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5DCF-2F52-46E8-9CE3-CB04D6D9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C251-1350-46BD-97EB-E2FA812DA136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1D62-7291-4CE2-B5D8-9D62A4F2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403B-FCB2-487B-97F8-AB88282A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428D-10A7-488E-B7F8-042F138835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70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11" y="292248"/>
            <a:ext cx="9302592" cy="12162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6811" y="1702805"/>
            <a:ext cx="4565161" cy="2326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4241" y="1702805"/>
            <a:ext cx="4565161" cy="2326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6811" y="4191134"/>
            <a:ext cx="9302592" cy="23278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99D26E-9CBF-4E37-91F8-F35B0A1B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525" y="6645275"/>
            <a:ext cx="2411413" cy="506413"/>
          </a:xfrm>
        </p:spPr>
        <p:txBody>
          <a:bodyPr/>
          <a:lstStyle>
            <a:lvl1pPr algn="ctr" eaLnBrk="1" fontAlgn="base" hangingPunct="1">
              <a:spcBef>
                <a:spcPct val="0"/>
              </a:spcBef>
              <a:spcAft>
                <a:spcPct val="0"/>
              </a:spcAft>
              <a:defRPr sz="2035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ciwf.org/cn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D5A7A3-FF37-4C28-AB3C-552C9B6C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2188" y="6645275"/>
            <a:ext cx="3271837" cy="506413"/>
          </a:xfrm>
        </p:spPr>
        <p:txBody>
          <a:bodyPr/>
          <a:lstStyle>
            <a:lvl1pPr algn="ctr" eaLnBrk="1" fontAlgn="base" hangingPunct="1">
              <a:spcBef>
                <a:spcPct val="0"/>
              </a:spcBef>
              <a:spcAft>
                <a:spcPct val="0"/>
              </a:spcAft>
              <a:defRPr sz="2035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ciwf.org/gap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5B8F36-5BA4-4279-B892-F265D231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75" y="6645275"/>
            <a:ext cx="2411413" cy="506413"/>
          </a:xfrm>
        </p:spPr>
        <p:txBody>
          <a:bodyPr lIns="91440" tIns="45720" rIns="91440" bIns="45720" anchor="t"/>
          <a:lstStyle>
            <a:lvl1pPr algn="ctr">
              <a:defRPr sz="2000" b="1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1EF358-9A03-418E-8187-9AE05EFD0F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091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8048-5DBB-47E5-B8B6-49FFE7D0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24EC-F368-437D-8056-3429B427A623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EB16B-1B69-4E2A-AA1D-4540011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4C4CC-727D-4AAF-B27D-B4B712A5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BAC0-31C4-4D03-A818-9D941B20D0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050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90" y="4689474"/>
            <a:ext cx="8785782" cy="1449413"/>
          </a:xfrm>
        </p:spPr>
        <p:txBody>
          <a:bodyPr anchor="t"/>
          <a:lstStyle>
            <a:lvl1pPr algn="l">
              <a:defRPr sz="303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490" y="3093096"/>
            <a:ext cx="8785782" cy="1596379"/>
          </a:xfrm>
        </p:spPr>
        <p:txBody>
          <a:bodyPr anchor="b"/>
          <a:lstStyle>
            <a:lvl1pPr marL="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1pPr>
            <a:lvl2pPr marL="339455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2pPr>
            <a:lvl3pPr marL="678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366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57822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97277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36733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76188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71564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2EC7D-6440-4901-B674-93B8B004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8CF5-1445-4589-815F-DBD8C58D4DF8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C8540-AC60-4D37-84EC-65609931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B2D7-BCA9-4335-B8AC-6B784695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1801-BBBF-41BE-8E8B-0D0DE8C8BB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95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610" y="2270408"/>
            <a:ext cx="3402337" cy="6420997"/>
          </a:xfrm>
        </p:spPr>
        <p:txBody>
          <a:bodyPr/>
          <a:lstStyle>
            <a:lvl1pPr>
              <a:defRPr sz="2118"/>
            </a:lvl1pPr>
            <a:lvl2pPr>
              <a:defRPr sz="1836"/>
            </a:lvl2pPr>
            <a:lvl3pPr>
              <a:defRPr sz="1553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219" y="2270408"/>
            <a:ext cx="3402337" cy="6420997"/>
          </a:xfrm>
        </p:spPr>
        <p:txBody>
          <a:bodyPr/>
          <a:lstStyle>
            <a:lvl1pPr>
              <a:defRPr sz="2118"/>
            </a:lvl1pPr>
            <a:lvl2pPr>
              <a:defRPr sz="1836"/>
            </a:lvl2pPr>
            <a:lvl3pPr>
              <a:defRPr sz="1553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4F7306-651B-4942-9CC8-F897C240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E46E-DBE5-4F63-907B-87907A54A4BC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119B4B-BF5D-4113-A3D8-153963C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4B850B-5670-4084-AA1D-EC71193A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A2AC-10AB-4E68-B817-BAB88829F1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99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12" y="292247"/>
            <a:ext cx="9302591" cy="1216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13" y="1633546"/>
            <a:ext cx="4566956" cy="680785"/>
          </a:xfrm>
        </p:spPr>
        <p:txBody>
          <a:bodyPr anchor="b"/>
          <a:lstStyle>
            <a:lvl1pPr marL="0" indent="0">
              <a:buNone/>
              <a:defRPr sz="1836" b="1"/>
            </a:lvl1pPr>
            <a:lvl2pPr marL="339455" indent="0">
              <a:buNone/>
              <a:defRPr sz="1553" b="1"/>
            </a:lvl2pPr>
            <a:lvl3pPr marL="678911" indent="0">
              <a:buNone/>
              <a:defRPr sz="1412" b="1"/>
            </a:lvl3pPr>
            <a:lvl4pPr marL="1018366" indent="0">
              <a:buNone/>
              <a:defRPr sz="1200" b="1"/>
            </a:lvl4pPr>
            <a:lvl5pPr marL="1357822" indent="0">
              <a:buNone/>
              <a:defRPr sz="1200" b="1"/>
            </a:lvl5pPr>
            <a:lvl6pPr marL="1697277" indent="0">
              <a:buNone/>
              <a:defRPr sz="1200" b="1"/>
            </a:lvl6pPr>
            <a:lvl7pPr marL="2036733" indent="0">
              <a:buNone/>
              <a:defRPr sz="1200" b="1"/>
            </a:lvl7pPr>
            <a:lvl8pPr marL="2376188" indent="0">
              <a:buNone/>
              <a:defRPr sz="1200" b="1"/>
            </a:lvl8pPr>
            <a:lvl9pPr marL="271564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13" y="2314330"/>
            <a:ext cx="4566956" cy="4204647"/>
          </a:xfrm>
        </p:spPr>
        <p:txBody>
          <a:bodyPr/>
          <a:lstStyle>
            <a:lvl1pPr>
              <a:defRPr sz="1836"/>
            </a:lvl1pPr>
            <a:lvl2pPr>
              <a:defRPr sz="1553"/>
            </a:lvl2pPr>
            <a:lvl3pPr>
              <a:defRPr sz="1412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0655" y="1633546"/>
            <a:ext cx="4568750" cy="680785"/>
          </a:xfrm>
        </p:spPr>
        <p:txBody>
          <a:bodyPr anchor="b"/>
          <a:lstStyle>
            <a:lvl1pPr marL="0" indent="0">
              <a:buNone/>
              <a:defRPr sz="1836" b="1"/>
            </a:lvl1pPr>
            <a:lvl2pPr marL="339455" indent="0">
              <a:buNone/>
              <a:defRPr sz="1553" b="1"/>
            </a:lvl2pPr>
            <a:lvl3pPr marL="678911" indent="0">
              <a:buNone/>
              <a:defRPr sz="1412" b="1"/>
            </a:lvl3pPr>
            <a:lvl4pPr marL="1018366" indent="0">
              <a:buNone/>
              <a:defRPr sz="1200" b="1"/>
            </a:lvl4pPr>
            <a:lvl5pPr marL="1357822" indent="0">
              <a:buNone/>
              <a:defRPr sz="1200" b="1"/>
            </a:lvl5pPr>
            <a:lvl6pPr marL="1697277" indent="0">
              <a:buNone/>
              <a:defRPr sz="1200" b="1"/>
            </a:lvl6pPr>
            <a:lvl7pPr marL="2036733" indent="0">
              <a:buNone/>
              <a:defRPr sz="1200" b="1"/>
            </a:lvl7pPr>
            <a:lvl8pPr marL="2376188" indent="0">
              <a:buNone/>
              <a:defRPr sz="1200" b="1"/>
            </a:lvl8pPr>
            <a:lvl9pPr marL="271564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0655" y="2314330"/>
            <a:ext cx="4568750" cy="4204647"/>
          </a:xfrm>
        </p:spPr>
        <p:txBody>
          <a:bodyPr/>
          <a:lstStyle>
            <a:lvl1pPr>
              <a:defRPr sz="1836"/>
            </a:lvl1pPr>
            <a:lvl2pPr>
              <a:defRPr sz="1553"/>
            </a:lvl2pPr>
            <a:lvl3pPr>
              <a:defRPr sz="1412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CEF338-0293-4246-9B2B-14A9621D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D796-16BC-4D69-9774-77254035770B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5A8626-5F04-481D-9F7D-B6A30B70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D3F188-B564-45BE-AFBF-791C1804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1135-EBFE-4EF4-97D5-1074C9AC9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7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F2B14F-3859-44CA-90EE-D837B3E2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153D-C251-4109-960D-181199D1E316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0A6914-AE36-4812-A429-A74984A7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5C6B75-4468-4F7E-BE48-1FA0001D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59DB-E616-4107-9A5D-E74F33E527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7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FD5FA8-4B43-48BD-9C7B-EB9631FF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3AB2-2AB0-4F92-A481-04F6DF0CE2A6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DA24E1-D85C-4643-A1EE-C403A5A7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1E0EE7-06F2-4A4F-8E1A-D418A491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296E-F77A-44B9-BC42-E57A80FC7C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574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12" y="290561"/>
            <a:ext cx="3400544" cy="1236561"/>
          </a:xfrm>
        </p:spPr>
        <p:txBody>
          <a:bodyPr anchor="b"/>
          <a:lstStyle>
            <a:lvl1pPr algn="l">
              <a:defRPr sz="1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173" y="290559"/>
            <a:ext cx="5778231" cy="6228418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836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812" y="1527121"/>
            <a:ext cx="3400544" cy="4991856"/>
          </a:xfrm>
        </p:spPr>
        <p:txBody>
          <a:bodyPr/>
          <a:lstStyle>
            <a:lvl1pPr marL="0" indent="0">
              <a:buNone/>
              <a:defRPr sz="1059"/>
            </a:lvl1pPr>
            <a:lvl2pPr marL="339455" indent="0">
              <a:buNone/>
              <a:defRPr sz="918"/>
            </a:lvl2pPr>
            <a:lvl3pPr marL="678911" indent="0">
              <a:buNone/>
              <a:defRPr sz="777"/>
            </a:lvl3pPr>
            <a:lvl4pPr marL="1018366" indent="0">
              <a:buNone/>
              <a:defRPr sz="706"/>
            </a:lvl4pPr>
            <a:lvl5pPr marL="1357822" indent="0">
              <a:buNone/>
              <a:defRPr sz="706"/>
            </a:lvl5pPr>
            <a:lvl6pPr marL="1697277" indent="0">
              <a:buNone/>
              <a:defRPr sz="706"/>
            </a:lvl6pPr>
            <a:lvl7pPr marL="2036733" indent="0">
              <a:buNone/>
              <a:defRPr sz="706"/>
            </a:lvl7pPr>
            <a:lvl8pPr marL="2376188" indent="0">
              <a:buNone/>
              <a:defRPr sz="706"/>
            </a:lvl8pPr>
            <a:lvl9pPr marL="2715644" indent="0">
              <a:buNone/>
              <a:defRPr sz="7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71287D-6898-4183-BCE1-B05F7AC7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E762-285B-4F37-BE97-0A8261906113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AD4AAE-1A8B-49F8-ADF3-26A8AFCF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6BB96-9C51-4EB9-963A-0291E779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7FA0-3BDD-489C-A623-06678D1770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47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971" y="5108418"/>
            <a:ext cx="6201728" cy="603078"/>
          </a:xfrm>
        </p:spPr>
        <p:txBody>
          <a:bodyPr anchor="b"/>
          <a:lstStyle>
            <a:lvl1pPr algn="l">
              <a:defRPr sz="1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5971" y="652067"/>
            <a:ext cx="6201728" cy="4378643"/>
          </a:xfrm>
        </p:spPr>
        <p:txBody>
          <a:bodyPr rtlCol="0">
            <a:normAutofit/>
          </a:bodyPr>
          <a:lstStyle>
            <a:lvl1pPr marL="0" indent="0">
              <a:buNone/>
              <a:defRPr sz="2471"/>
            </a:lvl1pPr>
            <a:lvl2pPr marL="339455" indent="0">
              <a:buNone/>
              <a:defRPr sz="2118"/>
            </a:lvl2pPr>
            <a:lvl3pPr marL="678911" indent="0">
              <a:buNone/>
              <a:defRPr sz="1836"/>
            </a:lvl3pPr>
            <a:lvl4pPr marL="1018366" indent="0">
              <a:buNone/>
              <a:defRPr sz="1553"/>
            </a:lvl4pPr>
            <a:lvl5pPr marL="1357822" indent="0">
              <a:buNone/>
              <a:defRPr sz="1553"/>
            </a:lvl5pPr>
            <a:lvl6pPr marL="1697277" indent="0">
              <a:buNone/>
              <a:defRPr sz="1553"/>
            </a:lvl6pPr>
            <a:lvl7pPr marL="2036733" indent="0">
              <a:buNone/>
              <a:defRPr sz="1553"/>
            </a:lvl7pPr>
            <a:lvl8pPr marL="2376188" indent="0">
              <a:buNone/>
              <a:defRPr sz="1553"/>
            </a:lvl8pPr>
            <a:lvl9pPr marL="2715644" indent="0">
              <a:buNone/>
              <a:defRPr sz="155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5971" y="5711496"/>
            <a:ext cx="6201728" cy="856470"/>
          </a:xfrm>
        </p:spPr>
        <p:txBody>
          <a:bodyPr/>
          <a:lstStyle>
            <a:lvl1pPr marL="0" indent="0">
              <a:buNone/>
              <a:defRPr sz="1059"/>
            </a:lvl1pPr>
            <a:lvl2pPr marL="339455" indent="0">
              <a:buNone/>
              <a:defRPr sz="918"/>
            </a:lvl2pPr>
            <a:lvl3pPr marL="678911" indent="0">
              <a:buNone/>
              <a:defRPr sz="777"/>
            </a:lvl3pPr>
            <a:lvl4pPr marL="1018366" indent="0">
              <a:buNone/>
              <a:defRPr sz="706"/>
            </a:lvl4pPr>
            <a:lvl5pPr marL="1357822" indent="0">
              <a:buNone/>
              <a:defRPr sz="706"/>
            </a:lvl5pPr>
            <a:lvl6pPr marL="1697277" indent="0">
              <a:buNone/>
              <a:defRPr sz="706"/>
            </a:lvl6pPr>
            <a:lvl7pPr marL="2036733" indent="0">
              <a:buNone/>
              <a:defRPr sz="706"/>
            </a:lvl7pPr>
            <a:lvl8pPr marL="2376188" indent="0">
              <a:buNone/>
              <a:defRPr sz="706"/>
            </a:lvl8pPr>
            <a:lvl9pPr marL="2715644" indent="0">
              <a:buNone/>
              <a:defRPr sz="7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D0A55-BF74-47C8-B8D7-31B3F5FB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954D-18E5-4C4A-92ED-C3222AA2292D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04F12F-618A-44BC-91DE-A6B52BE7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A4CEE9-D24B-45FA-BCD1-FF356356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E34B-C093-48C6-8C93-8494984B4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024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B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B38CBB3-8703-4581-98DF-751A3A3D39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7525" y="292100"/>
            <a:ext cx="93011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63" tIns="48081" rIns="96163" bIns="480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B99CB4-4CCE-4D07-9997-11990541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7525" y="1701800"/>
            <a:ext cx="930116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63" tIns="48081" rIns="96163" bIns="48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A0D4-E835-4454-B164-80F3C3543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525" y="6764338"/>
            <a:ext cx="2409825" cy="388937"/>
          </a:xfrm>
          <a:prstGeom prst="rect">
            <a:avLst/>
          </a:prstGeom>
        </p:spPr>
        <p:txBody>
          <a:bodyPr vert="horz" lIns="96163" tIns="48081" rIns="96163" bIns="4808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DA5C82-A799-4BE8-B254-7718FF22932C}" type="datetimeFigureOut">
              <a:rPr lang="en-GB"/>
              <a:pPr>
                <a:defRPr/>
              </a:pPr>
              <a:t>26/05/2020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8E06B-15C3-43B1-A6EA-035E5E8F0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2188" y="6764338"/>
            <a:ext cx="3271837" cy="388937"/>
          </a:xfrm>
          <a:prstGeom prst="rect">
            <a:avLst/>
          </a:prstGeom>
        </p:spPr>
        <p:txBody>
          <a:bodyPr vert="horz" lIns="96163" tIns="48081" rIns="96163" bIns="4808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A93AD-3BBE-40DF-B840-6163D064F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08863" y="6764338"/>
            <a:ext cx="2409825" cy="388937"/>
          </a:xfrm>
          <a:prstGeom prst="rect">
            <a:avLst/>
          </a:prstGeom>
        </p:spPr>
        <p:txBody>
          <a:bodyPr vert="horz" wrap="square" lIns="96163" tIns="48081" rIns="96163" bIns="480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CCF6C3-3558-4F29-98B0-E107567C4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39455" algn="ctr" rtl="0" fontAlgn="base">
        <a:spcBef>
          <a:spcPct val="0"/>
        </a:spcBef>
        <a:spcAft>
          <a:spcPct val="0"/>
        </a:spcAft>
        <a:defRPr sz="3389">
          <a:solidFill>
            <a:schemeClr val="tx1"/>
          </a:solidFill>
          <a:latin typeface="Calibri" pitchFamily="34" charset="0"/>
        </a:defRPr>
      </a:lvl6pPr>
      <a:lvl7pPr marL="678911" algn="ctr" rtl="0" fontAlgn="base">
        <a:spcBef>
          <a:spcPct val="0"/>
        </a:spcBef>
        <a:spcAft>
          <a:spcPct val="0"/>
        </a:spcAft>
        <a:defRPr sz="3389">
          <a:solidFill>
            <a:schemeClr val="tx1"/>
          </a:solidFill>
          <a:latin typeface="Calibri" pitchFamily="34" charset="0"/>
        </a:defRPr>
      </a:lvl7pPr>
      <a:lvl8pPr marL="1018366" algn="ctr" rtl="0" fontAlgn="base">
        <a:spcBef>
          <a:spcPct val="0"/>
        </a:spcBef>
        <a:spcAft>
          <a:spcPct val="0"/>
        </a:spcAft>
        <a:defRPr sz="3389">
          <a:solidFill>
            <a:schemeClr val="tx1"/>
          </a:solidFill>
          <a:latin typeface="Calibri" pitchFamily="34" charset="0"/>
        </a:defRPr>
      </a:lvl8pPr>
      <a:lvl9pPr marL="1357822" algn="ctr" rtl="0" fontAlgn="base">
        <a:spcBef>
          <a:spcPct val="0"/>
        </a:spcBef>
        <a:spcAft>
          <a:spcPct val="0"/>
        </a:spcAft>
        <a:defRPr sz="3389">
          <a:solidFill>
            <a:schemeClr val="tx1"/>
          </a:solidFill>
          <a:latin typeface="Calibri" pitchFamily="34" charset="0"/>
        </a:defRPr>
      </a:lvl9pPr>
    </p:titleStyle>
    <p:bodyStyle>
      <a:lvl1pPr marL="25400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111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7725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588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005" indent="-169728" algn="l" defTabSz="678911" rtl="0" eaLnBrk="1" latinLnBrk="0" hangingPunct="1">
        <a:spcBef>
          <a:spcPct val="20000"/>
        </a:spcBef>
        <a:buFont typeface="Arial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206460" indent="-169728" algn="l" defTabSz="678911" rtl="0" eaLnBrk="1" latinLnBrk="0" hangingPunct="1">
        <a:spcBef>
          <a:spcPct val="20000"/>
        </a:spcBef>
        <a:buFont typeface="Arial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545917" indent="-169728" algn="l" defTabSz="678911" rtl="0" eaLnBrk="1" latinLnBrk="0" hangingPunct="1">
        <a:spcBef>
          <a:spcPct val="20000"/>
        </a:spcBef>
        <a:buFont typeface="Arial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2885372" indent="-169728" algn="l" defTabSz="678911" rtl="0" eaLnBrk="1" latinLnBrk="0" hangingPunct="1">
        <a:spcBef>
          <a:spcPct val="20000"/>
        </a:spcBef>
        <a:buFont typeface="Arial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1pPr>
      <a:lvl2pPr marL="339455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2pPr>
      <a:lvl3pPr marL="678911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3pPr>
      <a:lvl4pPr marL="1018366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4pPr>
      <a:lvl5pPr marL="1357822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5pPr>
      <a:lvl6pPr marL="1697277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6pPr>
      <a:lvl7pPr marL="2036733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7pPr>
      <a:lvl8pPr marL="2376188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8pPr>
      <a:lvl9pPr marL="2715644" algn="l" defTabSz="678911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ZtFRX33yJM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-yP-L5H3KMg?t=4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Work%20Computer%20Jan%2024%202014\Disk%20E\G%20Drive\Video%20clips%204%20Powerpoint\henassaultcoursecasab.m1v" TargetMode="External"/><Relationship Id="rId1" Type="http://schemas.microsoft.com/office/2007/relationships/media" Target="file:///D:\Work%20Computer%20Jan%2024%202014\Disk%20E\G%20Drive\Video%20clips%204%20Powerpoint\henassaultcoursecasab.m1v" TargetMode="External"/><Relationship Id="rId6" Type="http://schemas.openxmlformats.org/officeDocument/2006/relationships/hyperlink" Target="https://youtu.be/MRYsIdeyKbw?t=76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>
            <a:extLst>
              <a:ext uri="{FF2B5EF4-FFF2-40B4-BE49-F238E27FC236}">
                <a16:creationId xmlns:a16="http://schemas.microsoft.com/office/drawing/2014/main" id="{C0EE683B-8F31-498F-90A2-68D0958C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97" y="-455613"/>
            <a:ext cx="5373693" cy="77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white chicken standing on a field&#10;&#10;Description automatically generated">
            <a:extLst>
              <a:ext uri="{FF2B5EF4-FFF2-40B4-BE49-F238E27FC236}">
                <a16:creationId xmlns:a16="http://schemas.microsoft.com/office/drawing/2014/main" id="{D2747BB6-666E-41D9-9542-FD3718BC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-582613"/>
            <a:ext cx="5159375" cy="791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92ACC547-EAE4-41B8-B6B5-53626B2E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9" y="5141043"/>
            <a:ext cx="9144902" cy="156966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4800" b="1">
                <a:solidFill>
                  <a:srgbClr val="FFFFFF"/>
                </a:solidFill>
                <a:latin typeface="Frutiger"/>
                <a:cs typeface="Arial"/>
              </a:rPr>
              <a:t>What do you know about hens and chickens?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C1AB9-6218-4942-8314-D04F80FB676B}"/>
              </a:ext>
            </a:extLst>
          </p:cNvPr>
          <p:cNvSpPr txBox="1"/>
          <p:nvPr/>
        </p:nvSpPr>
        <p:spPr>
          <a:xfrm>
            <a:off x="878231" y="744884"/>
            <a:ext cx="2931769" cy="707886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Frutiger"/>
                <a:cs typeface="Arial"/>
              </a:rPr>
              <a:t>Free-range</a:t>
            </a:r>
            <a:endParaRPr lang="en-US" sz="4000" b="1">
              <a:latin typeface="Frutig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57A2E-5B68-41C6-8B2A-51A17DF5C0D4}"/>
              </a:ext>
            </a:extLst>
          </p:cNvPr>
          <p:cNvSpPr txBox="1"/>
          <p:nvPr/>
        </p:nvSpPr>
        <p:spPr>
          <a:xfrm>
            <a:off x="6162351" y="1459584"/>
            <a:ext cx="389956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Frutiger"/>
                <a:cs typeface="Arial"/>
              </a:rPr>
              <a:t>Hens spend time living in a barn.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Frutiger"/>
                <a:cs typeface="Arial"/>
              </a:rPr>
              <a:t>They also always have access to an outside area during the daytime.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Frutiger"/>
                <a:cs typeface="Arial"/>
              </a:rPr>
              <a:t>Hens have more space to run freely.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Frutiger"/>
                <a:cs typeface="Arial"/>
              </a:rPr>
              <a:t>There are perches, nest boxes and material for dust bathing.</a:t>
            </a:r>
            <a:endParaRPr lang="en-US" sz="200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200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Frutiger"/>
                <a:cs typeface="Arial"/>
              </a:rPr>
              <a:t>Each hen has at least 4 square metres of outside space.</a:t>
            </a:r>
          </a:p>
        </p:txBody>
      </p:sp>
      <p:pic>
        <p:nvPicPr>
          <p:cNvPr id="5" name="Picture 5" descr="A group of people sitting at a zoo&#10;&#10;Description generated with very high confidence">
            <a:extLst>
              <a:ext uri="{FF2B5EF4-FFF2-40B4-BE49-F238E27FC236}">
                <a16:creationId xmlns:a16="http://schemas.microsoft.com/office/drawing/2014/main" id="{6F5CC3EE-97AD-4711-BA6E-E8930BC9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6" y="1931777"/>
            <a:ext cx="5371513" cy="40149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>
            <a:extLst>
              <a:ext uri="{FF2B5EF4-FFF2-40B4-BE49-F238E27FC236}">
                <a16:creationId xmlns:a16="http://schemas.microsoft.com/office/drawing/2014/main" id="{85DBD0C4-30D9-4115-B498-C6C34D01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442" y="1607767"/>
            <a:ext cx="3488275" cy="378565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9425" indent="-222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0438" indent="-460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1450" indent="-698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22463" indent="-936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Hens have access to a barn.</a:t>
            </a: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Hens have access to large outdoor spaces.</a:t>
            </a: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There are smaller flocks, so they have more room.</a:t>
            </a: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They have 10 square metres of outside space each.</a:t>
            </a: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They are fed organic food.</a:t>
            </a:r>
            <a:endParaRPr lang="en-GB" altLang="en-US" sz="2000">
              <a:latin typeface="Frutig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E53F2-0585-4A6D-89FE-79D9A5747C5A}"/>
              </a:ext>
            </a:extLst>
          </p:cNvPr>
          <p:cNvSpPr txBox="1"/>
          <p:nvPr/>
        </p:nvSpPr>
        <p:spPr>
          <a:xfrm>
            <a:off x="780010" y="804469"/>
            <a:ext cx="2980957" cy="707886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Frutiger"/>
                <a:cs typeface="Arial"/>
              </a:rPr>
              <a:t>Organically</a:t>
            </a:r>
            <a:endParaRPr lang="en-US" sz="4000" b="1">
              <a:latin typeface="Frutiger"/>
            </a:endParaRPr>
          </a:p>
        </p:txBody>
      </p:sp>
      <p:pic>
        <p:nvPicPr>
          <p:cNvPr id="3" name="Picture 4" descr="A tent in a grassy field&#10;&#10;Description generated with very high confidence">
            <a:extLst>
              <a:ext uri="{FF2B5EF4-FFF2-40B4-BE49-F238E27FC236}">
                <a16:creationId xmlns:a16="http://schemas.microsoft.com/office/drawing/2014/main" id="{A0612E0A-F9A8-4508-A1EA-61CFD98DA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" r="12127" b="265"/>
          <a:stretch/>
        </p:blipFill>
        <p:spPr>
          <a:xfrm>
            <a:off x="619610" y="1822624"/>
            <a:ext cx="5478959" cy="46649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1917A-DC33-4ADF-8169-1B1618778885}"/>
              </a:ext>
            </a:extLst>
          </p:cNvPr>
          <p:cNvSpPr txBox="1"/>
          <p:nvPr/>
        </p:nvSpPr>
        <p:spPr>
          <a:xfrm>
            <a:off x="1467604" y="272340"/>
            <a:ext cx="6822625" cy="523220"/>
          </a:xfrm>
          <a:prstGeom prst="rect">
            <a:avLst/>
          </a:prstGeom>
          <a:solidFill>
            <a:srgbClr val="4891DC"/>
          </a:solidFill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Frutiger"/>
                <a:cs typeface="Arial"/>
              </a:rPr>
              <a:t>Which do you think is the best and why?</a:t>
            </a:r>
            <a:endParaRPr lang="en-US" sz="2800">
              <a:latin typeface="Frutiger"/>
            </a:endParaRPr>
          </a:p>
        </p:txBody>
      </p:sp>
      <p:pic>
        <p:nvPicPr>
          <p:cNvPr id="6" name="Picture 5" descr="A picture containing indoor, ceiling, animal&#10;&#10;Description automatically generated">
            <a:extLst>
              <a:ext uri="{FF2B5EF4-FFF2-40B4-BE49-F238E27FC236}">
                <a16:creationId xmlns:a16="http://schemas.microsoft.com/office/drawing/2014/main" id="{17537DAB-179F-44A1-9ADB-8C361BD70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5" y="1232428"/>
            <a:ext cx="3105070" cy="232619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 picture containing indoor, sitting, large, cake&#10;&#10;Description generated with very high confidence">
            <a:extLst>
              <a:ext uri="{FF2B5EF4-FFF2-40B4-BE49-F238E27FC236}">
                <a16:creationId xmlns:a16="http://schemas.microsoft.com/office/drawing/2014/main" id="{7CACA4A7-BCCB-4182-93D6-03C97BF3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91" y="1211737"/>
            <a:ext cx="3070123" cy="2332238"/>
          </a:xfrm>
          <a:prstGeom prst="roundRect">
            <a:avLst/>
          </a:prstGeom>
        </p:spPr>
      </p:pic>
      <p:pic>
        <p:nvPicPr>
          <p:cNvPr id="12" name="Picture 4" descr="A group of people sitting at a zoo&#10;&#10;Description generated with high confidence">
            <a:extLst>
              <a:ext uri="{FF2B5EF4-FFF2-40B4-BE49-F238E27FC236}">
                <a16:creationId xmlns:a16="http://schemas.microsoft.com/office/drawing/2014/main" id="{B978D964-AC1C-454C-8266-305955E0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34" y="4019930"/>
            <a:ext cx="3116353" cy="2327183"/>
          </a:xfrm>
          <a:prstGeom prst="roundRect">
            <a:avLst/>
          </a:prstGeom>
        </p:spPr>
      </p:pic>
      <p:pic>
        <p:nvPicPr>
          <p:cNvPr id="14" name="Picture 4" descr="A picture containing grass, outdoor, field, green&#10;&#10;Description generated with very high confidence">
            <a:extLst>
              <a:ext uri="{FF2B5EF4-FFF2-40B4-BE49-F238E27FC236}">
                <a16:creationId xmlns:a16="http://schemas.microsoft.com/office/drawing/2014/main" id="{630D54E4-7E51-4A8C-8DFE-0E265E128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011" y="4020676"/>
            <a:ext cx="3060671" cy="2323011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270F00-41EF-410B-9E8F-72B72A6C0471}"/>
              </a:ext>
            </a:extLst>
          </p:cNvPr>
          <p:cNvSpPr txBox="1"/>
          <p:nvPr/>
        </p:nvSpPr>
        <p:spPr>
          <a:xfrm>
            <a:off x="1394422" y="308236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Colony cage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C2786-4BE1-49F7-8A89-37498FAC2908}"/>
              </a:ext>
            </a:extLst>
          </p:cNvPr>
          <p:cNvSpPr txBox="1"/>
          <p:nvPr/>
        </p:nvSpPr>
        <p:spPr>
          <a:xfrm>
            <a:off x="5911327" y="3032309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In barns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6264C-67AB-49AF-BEC4-24D5F4367B08}"/>
              </a:ext>
            </a:extLst>
          </p:cNvPr>
          <p:cNvSpPr txBox="1"/>
          <p:nvPr/>
        </p:nvSpPr>
        <p:spPr>
          <a:xfrm>
            <a:off x="1409327" y="587317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Free-range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81498E-D0CD-43B1-947C-59CBA5DA7C00}"/>
              </a:ext>
            </a:extLst>
          </p:cNvPr>
          <p:cNvSpPr txBox="1"/>
          <p:nvPr/>
        </p:nvSpPr>
        <p:spPr>
          <a:xfrm>
            <a:off x="6001302" y="582311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Organically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15CE0-7EDC-496A-9AE5-C139A15C24AC}"/>
              </a:ext>
            </a:extLst>
          </p:cNvPr>
          <p:cNvSpPr txBox="1"/>
          <p:nvPr/>
        </p:nvSpPr>
        <p:spPr>
          <a:xfrm>
            <a:off x="3939381" y="35631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457B8-9433-4460-B0F5-196BB82C7936}"/>
              </a:ext>
            </a:extLst>
          </p:cNvPr>
          <p:cNvSpPr txBox="1"/>
          <p:nvPr/>
        </p:nvSpPr>
        <p:spPr>
          <a:xfrm>
            <a:off x="729652" y="6529738"/>
            <a:ext cx="36990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What did you rank at number 1 ?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DF8D7-745F-4453-BE56-46652C9EA6F1}"/>
              </a:ext>
            </a:extLst>
          </p:cNvPr>
          <p:cNvSpPr txBox="1"/>
          <p:nvPr/>
        </p:nvSpPr>
        <p:spPr>
          <a:xfrm>
            <a:off x="4628312" y="6539350"/>
            <a:ext cx="1009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2?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7CDB9-8F4B-4B02-950B-546A83234218}"/>
              </a:ext>
            </a:extLst>
          </p:cNvPr>
          <p:cNvSpPr txBox="1"/>
          <p:nvPr/>
        </p:nvSpPr>
        <p:spPr>
          <a:xfrm>
            <a:off x="5637907" y="65378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3?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3CEFD-C182-4BC0-A886-8E1887CCEC05}"/>
              </a:ext>
            </a:extLst>
          </p:cNvPr>
          <p:cNvSpPr txBox="1"/>
          <p:nvPr/>
        </p:nvSpPr>
        <p:spPr>
          <a:xfrm>
            <a:off x="6625278" y="65696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4?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F0C77432-08C3-43E5-B10A-E16E1843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58" y="493288"/>
            <a:ext cx="8509595" cy="707886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4000" b="1">
                <a:solidFill>
                  <a:srgbClr val="4891DC"/>
                </a:solidFill>
                <a:latin typeface="Frutiger"/>
                <a:cs typeface="Arial"/>
              </a:rPr>
              <a:t>Hens are also kept for meat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AF7D991-9801-4A9A-9416-C51D393F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69" y="1828833"/>
            <a:ext cx="4837882" cy="355481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/>
              <a:buChar char="•"/>
              <a:defRPr/>
            </a:pPr>
            <a:r>
              <a:rPr lang="en-GB" altLang="en-US" sz="2500" b="1">
                <a:latin typeface="Frutiger"/>
                <a:cs typeface="Arial"/>
              </a:rPr>
              <a:t>Now let's look at the different ways of farming chickens</a:t>
            </a: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500" b="1">
                <a:latin typeface="Frutiger"/>
                <a:cs typeface="Arial"/>
              </a:rPr>
              <a:t>Which do you think is the best and why?</a:t>
            </a: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500" b="1">
                <a:latin typeface="Frutiger"/>
                <a:cs typeface="Arial"/>
              </a:rPr>
              <a:t>Put them in order with 1 being the best and 4 being the worst.</a:t>
            </a:r>
            <a:endParaRPr lang="en-GB" altLang="en-US" sz="2500" b="1">
              <a:latin typeface="Frutiger"/>
            </a:endParaRPr>
          </a:p>
          <a:p>
            <a:pPr>
              <a:defRPr/>
            </a:pPr>
            <a:endParaRPr lang="en-GB" altLang="en-US" sz="2500" b="1">
              <a:latin typeface="Frutiger"/>
            </a:endParaRPr>
          </a:p>
        </p:txBody>
      </p:sp>
      <p:pic>
        <p:nvPicPr>
          <p:cNvPr id="2" name="Picture 2" descr="A bird standing on a plant&#10;&#10;Description generated with very high confidence">
            <a:extLst>
              <a:ext uri="{FF2B5EF4-FFF2-40B4-BE49-F238E27FC236}">
                <a16:creationId xmlns:a16="http://schemas.microsoft.com/office/drawing/2014/main" id="{8C7FD5CF-1696-4381-9C6A-5EAC88A0E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92" y="2132158"/>
            <a:ext cx="4145204" cy="26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20731C-326E-4E2E-9BC5-F84D05690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40474" r="54041" b="26855"/>
          <a:stretch/>
        </p:blipFill>
        <p:spPr bwMode="auto">
          <a:xfrm>
            <a:off x="654263" y="2069717"/>
            <a:ext cx="5328593" cy="345638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6FB88-E418-406F-8803-043533A47864}"/>
              </a:ext>
            </a:extLst>
          </p:cNvPr>
          <p:cNvSpPr txBox="1"/>
          <p:nvPr/>
        </p:nvSpPr>
        <p:spPr>
          <a:xfrm>
            <a:off x="572937" y="965077"/>
            <a:ext cx="6380524" cy="707886"/>
          </a:xfrm>
          <a:prstGeom prst="rect">
            <a:avLst/>
          </a:prstGeom>
          <a:solidFill>
            <a:srgbClr val="4891DC"/>
          </a:solidFill>
        </p:spPr>
        <p:txBody>
          <a:bodyPr wrap="square" rtlCol="0" anchor="t">
            <a:spAutoFit/>
          </a:bodyPr>
          <a:lstStyle/>
          <a:p>
            <a:r>
              <a:rPr lang="en-GB" sz="4000" b="1">
                <a:latin typeface="Frutiger"/>
                <a:cs typeface="Arial"/>
              </a:rPr>
              <a:t>In intensive chicken sheds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E9600-2EBC-42DD-954C-DA1D9FF27271}"/>
              </a:ext>
            </a:extLst>
          </p:cNvPr>
          <p:cNvSpPr txBox="1"/>
          <p:nvPr/>
        </p:nvSpPr>
        <p:spPr>
          <a:xfrm>
            <a:off x="6463335" y="2069717"/>
            <a:ext cx="339893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Chickens are kept indoors. Modern sheds have windows with natural light.</a:t>
            </a: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It can get very hot in warm weather.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Chickens grow very quickly and may become weak and lame.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Sheds are very crowded.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This produces cheap chicken.</a:t>
            </a:r>
          </a:p>
        </p:txBody>
      </p:sp>
    </p:spTree>
    <p:extLst>
      <p:ext uri="{BB962C8B-B14F-4D97-AF65-F5344CB8AC3E}">
        <p14:creationId xmlns:p14="http://schemas.microsoft.com/office/powerpoint/2010/main" val="12095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1DE69D-B46B-4DCC-BF80-ACA2D3167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3" t="39555" r="14563" b="25844"/>
          <a:stretch/>
        </p:blipFill>
        <p:spPr bwMode="auto">
          <a:xfrm>
            <a:off x="604478" y="2080822"/>
            <a:ext cx="5976664" cy="388843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61268-BB89-48DE-AD01-FEC71EA4CEE2}"/>
              </a:ext>
            </a:extLst>
          </p:cNvPr>
          <p:cNvSpPr txBox="1"/>
          <p:nvPr/>
        </p:nvSpPr>
        <p:spPr>
          <a:xfrm>
            <a:off x="470263" y="912565"/>
            <a:ext cx="5917644" cy="707886"/>
          </a:xfrm>
          <a:prstGeom prst="rect">
            <a:avLst/>
          </a:prstGeom>
          <a:solidFill>
            <a:srgbClr val="4891DC"/>
          </a:solidFill>
        </p:spPr>
        <p:txBody>
          <a:bodyPr wrap="square" rtlCol="0" anchor="t"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In less intensive sheds</a:t>
            </a:r>
            <a:endParaRPr lang="en-GB" sz="4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8C660-5416-4A11-A0D6-9B6D9A3BF99D}"/>
              </a:ext>
            </a:extLst>
          </p:cNvPr>
          <p:cNvSpPr txBox="1"/>
          <p:nvPr/>
        </p:nvSpPr>
        <p:spPr>
          <a:xfrm>
            <a:off x="6684223" y="2227811"/>
            <a:ext cx="3365594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Chickens are kept indoors with natural light.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Chickens have more space to move around.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Chickens have straw bales so they can forage and perch.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These chickens grow more slowly and enjoy better health.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84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24E63-B0BE-4BA4-B37D-ED6176B77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43553" r="53685" b="24471"/>
          <a:stretch/>
        </p:blipFill>
        <p:spPr bwMode="auto">
          <a:xfrm>
            <a:off x="736071" y="2058611"/>
            <a:ext cx="5680330" cy="365172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24AEDC-CF1A-4252-9353-2E8098BF13CD}"/>
              </a:ext>
            </a:extLst>
          </p:cNvPr>
          <p:cNvSpPr txBox="1"/>
          <p:nvPr/>
        </p:nvSpPr>
        <p:spPr>
          <a:xfrm>
            <a:off x="1063006" y="899376"/>
            <a:ext cx="3543422" cy="707886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Arial"/>
                <a:cs typeface="Arial"/>
              </a:rPr>
              <a:t>Free-range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0AE10-81A5-4D7E-AE08-AECFEA80C64F}"/>
              </a:ext>
            </a:extLst>
          </p:cNvPr>
          <p:cNvSpPr txBox="1"/>
          <p:nvPr/>
        </p:nvSpPr>
        <p:spPr>
          <a:xfrm>
            <a:off x="6638330" y="2062820"/>
            <a:ext cx="348785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Chickens can go out into fresh air and green spaces.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Chickens can also go inside when they like.</a:t>
            </a: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Chickens grow more slowly and enjoy better health.</a:t>
            </a: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Chickens live longer.</a:t>
            </a:r>
            <a:endParaRPr lang="en-US" sz="2000" dirty="0">
              <a:latin typeface="Frutiger"/>
            </a:endParaRPr>
          </a:p>
        </p:txBody>
      </p:sp>
    </p:spTree>
    <p:extLst>
      <p:ext uri="{BB962C8B-B14F-4D97-AF65-F5344CB8AC3E}">
        <p14:creationId xmlns:p14="http://schemas.microsoft.com/office/powerpoint/2010/main" val="25149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D1148-D22C-40C9-A7A0-39BA5D5AC2FD}"/>
              </a:ext>
            </a:extLst>
          </p:cNvPr>
          <p:cNvSpPr txBox="1"/>
          <p:nvPr/>
        </p:nvSpPr>
        <p:spPr>
          <a:xfrm>
            <a:off x="1043786" y="759576"/>
            <a:ext cx="3376709" cy="707886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Arial"/>
                <a:cs typeface="Arial"/>
              </a:rPr>
              <a:t>Organically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722C5-6A26-4685-A06F-9ADAACC533E9}"/>
              </a:ext>
            </a:extLst>
          </p:cNvPr>
          <p:cNvSpPr txBox="1"/>
          <p:nvPr/>
        </p:nvSpPr>
        <p:spPr>
          <a:xfrm>
            <a:off x="6378571" y="2212524"/>
            <a:ext cx="374347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Frutiger"/>
                <a:cs typeface="Arial"/>
              </a:rPr>
              <a:t>Chickens have access to fresh air and green spaces.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latin typeface="Frutiger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Frutiger"/>
                <a:cs typeface="Arial"/>
              </a:rPr>
              <a:t>Chickens can go inside when they like.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latin typeface="Frutiger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Frutiger"/>
                <a:cs typeface="Arial"/>
              </a:rPr>
              <a:t>Chickens grow more slowly and so can stand.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latin typeface="Frutiger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Frutiger"/>
                <a:cs typeface="Arial"/>
              </a:rPr>
              <a:t>Chickens live longer.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Chickens are fed organic food.</a:t>
            </a:r>
          </a:p>
        </p:txBody>
      </p:sp>
      <p:pic>
        <p:nvPicPr>
          <p:cNvPr id="5" name="Picture 5" descr="A herd of sheep grazing on a lush green field&#10;&#10;Description generated with high confidence">
            <a:extLst>
              <a:ext uri="{FF2B5EF4-FFF2-40B4-BE49-F238E27FC236}">
                <a16:creationId xmlns:a16="http://schemas.microsoft.com/office/drawing/2014/main" id="{68F10ED0-79C6-4147-BAEA-C096ADDA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4" y="2119291"/>
            <a:ext cx="5834564" cy="36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DEFD9-09A5-430F-ABCE-E87E1A0A4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42607" r="55226" b="26492"/>
          <a:stretch/>
        </p:blipFill>
        <p:spPr bwMode="auto">
          <a:xfrm>
            <a:off x="900568" y="1774701"/>
            <a:ext cx="3590450" cy="21951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894B61-5D2D-4ABA-9213-B5DA34E57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5" t="41414" r="14788" b="27686"/>
          <a:stretch/>
        </p:blipFill>
        <p:spPr bwMode="auto">
          <a:xfrm>
            <a:off x="5133715" y="1830595"/>
            <a:ext cx="3468194" cy="213957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52C6D-3861-416C-836F-445C5D535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45908" r="53531" b="23402"/>
          <a:stretch/>
        </p:blipFill>
        <p:spPr bwMode="auto">
          <a:xfrm>
            <a:off x="900009" y="4176649"/>
            <a:ext cx="3468195" cy="214787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D06B44-AE09-40FF-9EC5-E47D3449D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 t="44182" r="15995" b="24104"/>
          <a:stretch/>
        </p:blipFill>
        <p:spPr bwMode="auto">
          <a:xfrm>
            <a:off x="5139698" y="4176650"/>
            <a:ext cx="3468195" cy="218400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519A22-2A32-4D81-8ACE-A24B016697C0}"/>
              </a:ext>
            </a:extLst>
          </p:cNvPr>
          <p:cNvSpPr txBox="1"/>
          <p:nvPr/>
        </p:nvSpPr>
        <p:spPr>
          <a:xfrm>
            <a:off x="812009" y="661024"/>
            <a:ext cx="6822625" cy="523220"/>
          </a:xfrm>
          <a:prstGeom prst="rect">
            <a:avLst/>
          </a:prstGeom>
          <a:solidFill>
            <a:srgbClr val="4891DC"/>
          </a:solidFill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Frutiger"/>
                <a:cs typeface="Arial"/>
              </a:rPr>
              <a:t>Which do you think is the best and why?</a:t>
            </a:r>
            <a:endParaRPr lang="en-US" sz="2800">
              <a:latin typeface="Frutig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F47E6-CFBD-4F5E-B7BF-DE37BA492314}"/>
              </a:ext>
            </a:extLst>
          </p:cNvPr>
          <p:cNvSpPr txBox="1"/>
          <p:nvPr/>
        </p:nvSpPr>
        <p:spPr>
          <a:xfrm>
            <a:off x="1040782" y="204321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Indoor intensive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6D144-8CE0-40A6-9757-CB6D4C5298E3}"/>
              </a:ext>
            </a:extLst>
          </p:cNvPr>
          <p:cNvSpPr txBox="1"/>
          <p:nvPr/>
        </p:nvSpPr>
        <p:spPr>
          <a:xfrm>
            <a:off x="5163256" y="204321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Indoor less intensive</a:t>
            </a:r>
            <a:endParaRPr lang="en-US" sz="2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F027E-5F21-4AA0-89A5-EC6C61763665}"/>
              </a:ext>
            </a:extLst>
          </p:cNvPr>
          <p:cNvSpPr txBox="1"/>
          <p:nvPr/>
        </p:nvSpPr>
        <p:spPr>
          <a:xfrm>
            <a:off x="1040084" y="585231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Free-range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39CE3-D0E4-4970-A55E-62593B41A372}"/>
              </a:ext>
            </a:extLst>
          </p:cNvPr>
          <p:cNvSpPr txBox="1"/>
          <p:nvPr/>
        </p:nvSpPr>
        <p:spPr>
          <a:xfrm>
            <a:off x="5350761" y="585231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Organically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61781-E5AB-46AA-AD93-6F161A65C32A}"/>
              </a:ext>
            </a:extLst>
          </p:cNvPr>
          <p:cNvSpPr txBox="1"/>
          <p:nvPr/>
        </p:nvSpPr>
        <p:spPr>
          <a:xfrm>
            <a:off x="807435" y="6607475"/>
            <a:ext cx="37768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Which did you rank at number 1?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043CE-A964-4205-B184-3A07D14F8E01}"/>
              </a:ext>
            </a:extLst>
          </p:cNvPr>
          <p:cNvSpPr txBox="1"/>
          <p:nvPr/>
        </p:nvSpPr>
        <p:spPr>
          <a:xfrm>
            <a:off x="4794989" y="66059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2?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606D3-6E00-4D84-B0F7-6CB63CA40435}"/>
              </a:ext>
            </a:extLst>
          </p:cNvPr>
          <p:cNvSpPr txBox="1"/>
          <p:nvPr/>
        </p:nvSpPr>
        <p:spPr>
          <a:xfrm>
            <a:off x="5771248" y="66044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3?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FC379-32E6-4CD5-8D13-3FEA9BBB2C90}"/>
              </a:ext>
            </a:extLst>
          </p:cNvPr>
          <p:cNvSpPr txBox="1"/>
          <p:nvPr/>
        </p:nvSpPr>
        <p:spPr>
          <a:xfrm>
            <a:off x="6869737" y="66029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4?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C32F8AD0-D6E9-4AB4-BD18-8AF6187F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442" y="6179393"/>
            <a:ext cx="2744815" cy="100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BFEAC-0F81-455D-B7E6-2B6A36BAC60B}"/>
              </a:ext>
            </a:extLst>
          </p:cNvPr>
          <p:cNvSpPr txBox="1"/>
          <p:nvPr/>
        </p:nvSpPr>
        <p:spPr>
          <a:xfrm>
            <a:off x="973993" y="332821"/>
            <a:ext cx="557670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Arial"/>
                <a:cs typeface="Arial"/>
              </a:rPr>
              <a:t>Finally, let's take a look at what hens can do if they have space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4CBE0-1310-4C19-89B6-A4B192399AF4}"/>
              </a:ext>
            </a:extLst>
          </p:cNvPr>
          <p:cNvSpPr txBox="1"/>
          <p:nvPr/>
        </p:nvSpPr>
        <p:spPr>
          <a:xfrm>
            <a:off x="972533" y="1749112"/>
            <a:ext cx="91458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Frutiger"/>
                <a:cs typeface="Arial"/>
              </a:rPr>
              <a:t>Watch the video. </a:t>
            </a:r>
            <a:r>
              <a:rPr lang="en-US" sz="2000" dirty="0">
                <a:latin typeface="Arial"/>
                <a:cs typeface="Arial"/>
                <a:hlinkClick r:id="rId4"/>
              </a:rPr>
              <a:t>https://www.youtube.com/watch?v=ZtFRX33yJMc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3BBB1-BD12-4137-B067-E22D5FA60AEE}"/>
              </a:ext>
            </a:extLst>
          </p:cNvPr>
          <p:cNvSpPr txBox="1"/>
          <p:nvPr/>
        </p:nvSpPr>
        <p:spPr>
          <a:xfrm>
            <a:off x="972532" y="2426241"/>
            <a:ext cx="8726104" cy="830997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Frutiger"/>
                <a:cs typeface="Arial"/>
              </a:rPr>
              <a:t>The hen at the beginning of the film had a good look at the camera!</a:t>
            </a:r>
          </a:p>
          <a:p>
            <a:r>
              <a:rPr lang="en-US" sz="2400" dirty="0">
                <a:latin typeface="Frutiger"/>
                <a:cs typeface="Arial"/>
              </a:rPr>
              <a:t>What else did the hens do?</a:t>
            </a:r>
            <a:endParaRPr lang="en-US" sz="2400" dirty="0">
              <a:latin typeface="Frutig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52676-4DB2-4208-B689-DFF720430001}"/>
              </a:ext>
            </a:extLst>
          </p:cNvPr>
          <p:cNvSpPr txBox="1"/>
          <p:nvPr/>
        </p:nvSpPr>
        <p:spPr>
          <a:xfrm>
            <a:off x="972533" y="3666290"/>
            <a:ext cx="3456383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Flapped their wings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Ruffled their feathers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Bathed in dust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B7764-2CBE-474C-8793-6DFE0423A072}"/>
              </a:ext>
            </a:extLst>
          </p:cNvPr>
          <p:cNvSpPr txBox="1"/>
          <p:nvPr/>
        </p:nvSpPr>
        <p:spPr>
          <a:xfrm>
            <a:off x="3988059" y="3668790"/>
            <a:ext cx="345638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Pecked for food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Scratched for food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Popped inside for a rest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0256D-F484-4291-82F2-495ED888CE09}"/>
              </a:ext>
            </a:extLst>
          </p:cNvPr>
          <p:cNvSpPr txBox="1"/>
          <p:nvPr/>
        </p:nvSpPr>
        <p:spPr>
          <a:xfrm>
            <a:off x="7268539" y="3668790"/>
            <a:ext cx="345638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Ran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Jumped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Flew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066046-EA6A-426E-B58C-F0C9725260D6}"/>
              </a:ext>
            </a:extLst>
          </p:cNvPr>
          <p:cNvSpPr txBox="1"/>
          <p:nvPr/>
        </p:nvSpPr>
        <p:spPr>
          <a:xfrm>
            <a:off x="972532" y="5602288"/>
            <a:ext cx="5458247" cy="461665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Frutiger"/>
                <a:cs typeface="Arial"/>
              </a:rPr>
              <a:t>How many of these can they do in a cage?</a:t>
            </a:r>
            <a:endParaRPr lang="en-US" sz="2400" dirty="0">
              <a:latin typeface="Frutige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6D7D7-82ED-4B82-A907-8045C8FC497E}"/>
              </a:ext>
            </a:extLst>
          </p:cNvPr>
          <p:cNvSpPr txBox="1"/>
          <p:nvPr/>
        </p:nvSpPr>
        <p:spPr>
          <a:xfrm>
            <a:off x="975032" y="6219378"/>
            <a:ext cx="5458247" cy="461665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Frutiger"/>
                <a:cs typeface="Arial"/>
              </a:rPr>
              <a:t>How do you think hens should live?</a:t>
            </a:r>
            <a:endParaRPr lang="en-US" sz="2400" dirty="0">
              <a:latin typeface="Frutig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 animBg="1"/>
      <p:bldP spid="8" grpId="0" build="p"/>
      <p:bldP spid="9" grpId="0" build="p"/>
      <p:bldP spid="10" grpId="0" build="p"/>
      <p:bldP spid="11" grpId="0" uiExpand="1" build="p" animBg="1"/>
      <p:bldP spid="1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F6836-C47A-4F22-8D93-9062395D039F}"/>
              </a:ext>
            </a:extLst>
          </p:cNvPr>
          <p:cNvSpPr txBox="1"/>
          <p:nvPr/>
        </p:nvSpPr>
        <p:spPr>
          <a:xfrm>
            <a:off x="1307102" y="210850"/>
            <a:ext cx="80557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Frutiger"/>
                <a:cs typeface="Arial"/>
              </a:rPr>
              <a:t>What do hens and chickens do?</a:t>
            </a:r>
            <a:endParaRPr lang="en-US" sz="4000" b="1">
              <a:latin typeface="Frutig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EEE51-556A-4871-AEFB-A3CCEAC40B53}"/>
              </a:ext>
            </a:extLst>
          </p:cNvPr>
          <p:cNvSpPr txBox="1"/>
          <p:nvPr/>
        </p:nvSpPr>
        <p:spPr>
          <a:xfrm>
            <a:off x="305825" y="1075567"/>
            <a:ext cx="3456383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Peck for food</a:t>
            </a:r>
            <a:endParaRPr lang="en-US" sz="2200" dirty="0">
              <a:latin typeface="Frutiger"/>
            </a:endParaRPr>
          </a:p>
          <a:p>
            <a:endParaRPr lang="en-US" sz="2200" dirty="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Lay eggs</a:t>
            </a:r>
            <a:endParaRPr lang="en-US" sz="2200" dirty="0">
              <a:latin typeface="Frutiger"/>
            </a:endParaRPr>
          </a:p>
          <a:p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Go cluck </a:t>
            </a:r>
            <a:r>
              <a:rPr lang="en-US" sz="2200" dirty="0" err="1">
                <a:latin typeface="Frutiger"/>
                <a:cs typeface="Arial"/>
              </a:rPr>
              <a:t>cluck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Flap their wings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83201-0D3A-47EF-956E-68CDDBEC39C4}"/>
              </a:ext>
            </a:extLst>
          </p:cNvPr>
          <p:cNvSpPr txBox="1"/>
          <p:nvPr/>
        </p:nvSpPr>
        <p:spPr>
          <a:xfrm>
            <a:off x="3430024" y="1075638"/>
            <a:ext cx="3456383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Fly short distances</a:t>
            </a:r>
            <a:endParaRPr lang="en-US" sz="2200" dirty="0">
              <a:latin typeface="Frutiger"/>
            </a:endParaRPr>
          </a:p>
          <a:p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Bathe in dust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Perch up high 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Preen their feathers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0A8C6-16E5-4A3A-943E-F71A6E0D1A1B}"/>
              </a:ext>
            </a:extLst>
          </p:cNvPr>
          <p:cNvSpPr txBox="1"/>
          <p:nvPr/>
        </p:nvSpPr>
        <p:spPr>
          <a:xfrm>
            <a:off x="6881584" y="1080038"/>
            <a:ext cx="3456383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Make a nest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Search for food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Go to sleep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Frutiger"/>
                <a:cs typeface="Arial"/>
              </a:rPr>
              <a:t>Scratch the ground</a:t>
            </a:r>
            <a:endParaRPr lang="en-US" sz="22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Frutiger"/>
            </a:endParaRPr>
          </a:p>
        </p:txBody>
      </p:sp>
      <p:pic>
        <p:nvPicPr>
          <p:cNvPr id="6" name="Picture 6" descr="A herd of sheep grazing on a lush green field&#10;&#10;Description generated with high confidence">
            <a:extLst>
              <a:ext uri="{FF2B5EF4-FFF2-40B4-BE49-F238E27FC236}">
                <a16:creationId xmlns:a16="http://schemas.microsoft.com/office/drawing/2014/main" id="{C366A337-05CF-46EF-958B-DEC78097C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1" t="17311" r="-39" b="23193"/>
          <a:stretch/>
        </p:blipFill>
        <p:spPr>
          <a:xfrm>
            <a:off x="-235529" y="3577761"/>
            <a:ext cx="10597001" cy="39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D9A77-1C0D-470C-ACC6-84191CDEA1D8}"/>
              </a:ext>
            </a:extLst>
          </p:cNvPr>
          <p:cNvSpPr txBox="1"/>
          <p:nvPr/>
        </p:nvSpPr>
        <p:spPr>
          <a:xfrm>
            <a:off x="562975" y="444060"/>
            <a:ext cx="92142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Frutiger"/>
                <a:cs typeface="Arial"/>
              </a:rPr>
              <a:t>Why are hens and chickens farmed?</a:t>
            </a:r>
            <a:endParaRPr lang="en-US" sz="4000" b="1">
              <a:latin typeface="Frutiger"/>
            </a:endParaRPr>
          </a:p>
        </p:txBody>
      </p:sp>
      <p:pic>
        <p:nvPicPr>
          <p:cNvPr id="3" name="Picture 3" descr="A bird standing on a plant&#10;&#10;Description generated with very high confidence">
            <a:extLst>
              <a:ext uri="{FF2B5EF4-FFF2-40B4-BE49-F238E27FC236}">
                <a16:creationId xmlns:a16="http://schemas.microsoft.com/office/drawing/2014/main" id="{AA0DD520-C1E9-4F56-85A0-2B535E0E4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3" y="1909577"/>
            <a:ext cx="4581822" cy="2932791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D1A7A-0C67-48BB-976C-DCF1C29C095F}"/>
              </a:ext>
            </a:extLst>
          </p:cNvPr>
          <p:cNvSpPr txBox="1"/>
          <p:nvPr/>
        </p:nvSpPr>
        <p:spPr>
          <a:xfrm>
            <a:off x="872885" y="4922661"/>
            <a:ext cx="364417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Frutiger"/>
                <a:cs typeface="Arial"/>
              </a:rPr>
              <a:t>Broiler chickens </a:t>
            </a:r>
            <a:r>
              <a:rPr lang="en-US" sz="3000">
                <a:latin typeface="Frutiger"/>
                <a:cs typeface="Arial"/>
              </a:rPr>
              <a:t>are raised for meat.</a:t>
            </a:r>
            <a:endParaRPr lang="en-US" sz="3000" b="1">
              <a:latin typeface="Frutig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11FCF-31DA-4E0B-AB68-4188FDF9CB74}"/>
              </a:ext>
            </a:extLst>
          </p:cNvPr>
          <p:cNvSpPr txBox="1"/>
          <p:nvPr/>
        </p:nvSpPr>
        <p:spPr>
          <a:xfrm>
            <a:off x="6104719" y="4938313"/>
            <a:ext cx="355658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Frutiger"/>
                <a:cs typeface="Arial"/>
              </a:rPr>
              <a:t>Egg laying hens </a:t>
            </a:r>
            <a:r>
              <a:rPr lang="en-US" sz="3000">
                <a:latin typeface="Frutiger"/>
                <a:cs typeface="Arial"/>
              </a:rPr>
              <a:t>are raised for eggs.</a:t>
            </a:r>
            <a:endParaRPr lang="en-US" sz="3000" b="1">
              <a:latin typeface="Frutiger"/>
            </a:endParaRPr>
          </a:p>
        </p:txBody>
      </p:sp>
      <p:pic>
        <p:nvPicPr>
          <p:cNvPr id="9" name="Picture 9" descr="A chicken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EA2E6BE1-2AA3-4A31-B90A-3A45EC3D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49" y="1906130"/>
            <a:ext cx="4419145" cy="29396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5331DCD-7181-4A83-9A4D-0B632035C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6" y="396622"/>
            <a:ext cx="184731" cy="546303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2950">
              <a:solidFill>
                <a:srgbClr val="4891DC"/>
              </a:solidFill>
              <a:latin typeface="Frutiger LT Com 55 Roman" panose="020B0602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CFDE3-5B90-457B-9E87-57DE9C37D982}"/>
              </a:ext>
            </a:extLst>
          </p:cNvPr>
          <p:cNvSpPr txBox="1"/>
          <p:nvPr/>
        </p:nvSpPr>
        <p:spPr>
          <a:xfrm>
            <a:off x="6411274" y="1467953"/>
            <a:ext cx="3293797" cy="25699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latin typeface="Frutiger"/>
                <a:cs typeface="Arial"/>
              </a:rPr>
              <a:t>All hens and chickens descend from the jungle fowl!</a:t>
            </a:r>
          </a:p>
          <a:p>
            <a:endParaRPr lang="en-US" sz="2300" dirty="0">
              <a:latin typeface="Frutiger"/>
            </a:endParaRPr>
          </a:p>
          <a:p>
            <a:r>
              <a:rPr lang="en-US" sz="2300" dirty="0">
                <a:latin typeface="Frutiger"/>
                <a:cs typeface="Arial"/>
              </a:rPr>
              <a:t>Watch the video to learn more.</a:t>
            </a:r>
            <a:endParaRPr lang="en-US" sz="2300" dirty="0">
              <a:latin typeface="Frutiger"/>
            </a:endParaRPr>
          </a:p>
          <a:p>
            <a:endParaRPr lang="en-US" sz="2300" dirty="0">
              <a:latin typeface="Frutig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D8DCE-9E9E-46CE-A8B0-75E8A21F7397}"/>
              </a:ext>
            </a:extLst>
          </p:cNvPr>
          <p:cNvSpPr txBox="1"/>
          <p:nvPr/>
        </p:nvSpPr>
        <p:spPr>
          <a:xfrm>
            <a:off x="724091" y="396889"/>
            <a:ext cx="89999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Frutiger"/>
                <a:cs typeface="Arial"/>
              </a:rPr>
              <a:t>Jungle fowl – their natural ancestor</a:t>
            </a:r>
            <a:endParaRPr lang="en-US" sz="4000" b="1">
              <a:latin typeface="Frutig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4B9E2-81ED-4A55-A271-C85B65DF8C20}"/>
              </a:ext>
            </a:extLst>
          </p:cNvPr>
          <p:cNvSpPr txBox="1"/>
          <p:nvPr/>
        </p:nvSpPr>
        <p:spPr>
          <a:xfrm>
            <a:off x="855898" y="5297436"/>
            <a:ext cx="5283455" cy="1477328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Frutiger"/>
                <a:cs typeface="Arial"/>
              </a:rPr>
              <a:t>Is the jungle fowl similar to chickens and hens that you have seen?</a:t>
            </a:r>
            <a:endParaRPr lang="en-US" sz="3000" dirty="0">
              <a:latin typeface="Frutiger"/>
            </a:endParaRPr>
          </a:p>
        </p:txBody>
      </p:sp>
      <p:pic>
        <p:nvPicPr>
          <p:cNvPr id="7" name="Picture 7" descr="A rodent standing on a dirt road&#10;&#10;Description generated with very high confidence">
            <a:extLst>
              <a:ext uri="{FF2B5EF4-FFF2-40B4-BE49-F238E27FC236}">
                <a16:creationId xmlns:a16="http://schemas.microsoft.com/office/drawing/2014/main" id="{923931EA-BD08-4444-9DCB-630F35C7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16" y="1404021"/>
            <a:ext cx="4544281" cy="3587350"/>
          </a:xfrm>
          <a:prstGeom prst="round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CD9817-0FC6-45EA-89FF-36E982EEB9D2}"/>
              </a:ext>
            </a:extLst>
          </p:cNvPr>
          <p:cNvSpPr/>
          <p:nvPr/>
        </p:nvSpPr>
        <p:spPr>
          <a:xfrm>
            <a:off x="6411274" y="3789331"/>
            <a:ext cx="3293797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300" dirty="0">
                <a:latin typeface="Frutiger"/>
                <a:cs typeface="Arial"/>
                <a:hlinkClick r:id="rId4"/>
              </a:rPr>
              <a:t>https://youtu.be/-yP-L5H3KMg?t=421</a:t>
            </a:r>
            <a:r>
              <a:rPr lang="en-US" sz="2300" dirty="0">
                <a:latin typeface="Frutiger"/>
                <a:cs typeface="Arial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sz="2300" dirty="0">
                <a:latin typeface="Frutiger"/>
                <a:cs typeface="Arial"/>
              </a:rPr>
              <a:t>The video will begin at 7 minutes. </a:t>
            </a:r>
          </a:p>
          <a:p>
            <a:pPr>
              <a:spcAft>
                <a:spcPts val="1200"/>
              </a:spcAft>
            </a:pPr>
            <a:r>
              <a:rPr lang="en-US" sz="2300" dirty="0">
                <a:latin typeface="Frutiger"/>
                <a:cs typeface="Arial"/>
              </a:rPr>
              <a:t>Please stop it after 25 seconds - at 7 minutes 25 seconds.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2" descr="LAYING_HENS_FREE_RANGE46_NESTING_1998_COPYRIGHT_CIWF">
            <a:extLst>
              <a:ext uri="{FF2B5EF4-FFF2-40B4-BE49-F238E27FC236}">
                <a16:creationId xmlns:a16="http://schemas.microsoft.com/office/drawing/2014/main" id="{1A11C883-370E-43A8-9161-C3EAA179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5" y="1065055"/>
            <a:ext cx="2081495" cy="235121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5" name="Text Box 3">
            <a:extLst>
              <a:ext uri="{FF2B5EF4-FFF2-40B4-BE49-F238E27FC236}">
                <a16:creationId xmlns:a16="http://schemas.microsoft.com/office/drawing/2014/main" id="{9463721A-FE12-47D8-B8F7-DEF407CD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803" y="1064862"/>
            <a:ext cx="2408764" cy="1200329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dirty="0">
                <a:latin typeface="Frutiger LT Com 55 Roman"/>
                <a:cs typeface="Arial"/>
              </a:rPr>
              <a:t>She has made a nest before laying an egg!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1CD1E32-EFD7-4DFA-8B65-70652C65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131868"/>
            <a:ext cx="6173485" cy="630942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3500" b="1" dirty="0">
                <a:solidFill>
                  <a:srgbClr val="4891DC"/>
                </a:solidFill>
                <a:latin typeface="Arial"/>
                <a:cs typeface="Arial"/>
              </a:rPr>
              <a:t>What are these hens doing?</a:t>
            </a:r>
            <a:endParaRPr lang="en-GB" altLang="en-US" sz="3500" b="1" dirty="0">
              <a:solidFill>
                <a:srgbClr val="4891DC"/>
              </a:solidFill>
              <a:latin typeface="Arial"/>
            </a:endParaRPr>
          </a:p>
        </p:txBody>
      </p:sp>
      <p:pic>
        <p:nvPicPr>
          <p:cNvPr id="561157" name="Picture 5" descr="LAYING_HENS_FREE_RANGE27_WAIT_COL_BLACK_1998_COPYRIGHT_CIWF">
            <a:extLst>
              <a:ext uri="{FF2B5EF4-FFF2-40B4-BE49-F238E27FC236}">
                <a16:creationId xmlns:a16="http://schemas.microsoft.com/office/drawing/2014/main" id="{5FCDCFDC-183C-4681-8CA0-F61B04A7E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" r="-273" b="7828"/>
          <a:stretch/>
        </p:blipFill>
        <p:spPr bwMode="auto">
          <a:xfrm>
            <a:off x="6349217" y="849032"/>
            <a:ext cx="3067094" cy="194358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8" name="Text Box 6">
            <a:extLst>
              <a:ext uri="{FF2B5EF4-FFF2-40B4-BE49-F238E27FC236}">
                <a16:creationId xmlns:a16="http://schemas.microsoft.com/office/drawing/2014/main" id="{041E797F-BA58-440A-A0BB-F2383FA59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979" y="2969922"/>
            <a:ext cx="3073292" cy="1200329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Frutiger LT Com 55 Roman"/>
                <a:cs typeface="Arial"/>
              </a:rPr>
              <a:t>She is scratching around to search for food.</a:t>
            </a:r>
            <a:endParaRPr lang="en-GB" altLang="en-US" dirty="0">
              <a:latin typeface="Frutiger LT Com 55 Roman" panose="020B0602020204020204" pitchFamily="34" charset="0"/>
            </a:endParaRPr>
          </a:p>
        </p:txBody>
      </p:sp>
      <p:pic>
        <p:nvPicPr>
          <p:cNvPr id="561159" name="Picture 7" descr="LAYING_HENS_FREE_RANGE17_DBATH_C_COLIN_SEDDON(SL030MISC)">
            <a:extLst>
              <a:ext uri="{FF2B5EF4-FFF2-40B4-BE49-F238E27FC236}">
                <a16:creationId xmlns:a16="http://schemas.microsoft.com/office/drawing/2014/main" id="{9DA411A0-2A6D-474C-860D-1A5A265E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79" y="4451670"/>
            <a:ext cx="3069574" cy="19483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60" name="Text Box 8">
            <a:extLst>
              <a:ext uri="{FF2B5EF4-FFF2-40B4-BE49-F238E27FC236}">
                <a16:creationId xmlns:a16="http://schemas.microsoft.com/office/drawing/2014/main" id="{2462DC42-7C60-4D4E-B82A-2393832D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117" y="4985831"/>
            <a:ext cx="2092096" cy="1592744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Frutiger LT Com 55 Roman"/>
                <a:cs typeface="Arial"/>
              </a:rPr>
              <a:t>They are dustbathing</a:t>
            </a:r>
            <a:endParaRPr lang="en-US" dirty="0"/>
          </a:p>
          <a:p>
            <a:pPr>
              <a:defRPr/>
            </a:pPr>
            <a:r>
              <a:rPr lang="en-GB" altLang="en-US" dirty="0">
                <a:latin typeface="Frutiger LT Com 55 Roman"/>
                <a:cs typeface="Arial"/>
              </a:rPr>
              <a:t>to keep clean</a:t>
            </a:r>
            <a:r>
              <a:rPr lang="en-GB" altLang="en-US" sz="2550" dirty="0">
                <a:latin typeface="Frutiger LT Com 55 Roman"/>
                <a:cs typeface="Arial"/>
              </a:rPr>
              <a:t>.</a:t>
            </a:r>
            <a:endParaRPr lang="en-GB" dirty="0"/>
          </a:p>
        </p:txBody>
      </p:sp>
      <p:pic>
        <p:nvPicPr>
          <p:cNvPr id="561161" name="Picture 9" descr="PICT0031">
            <a:extLst>
              <a:ext uri="{FF2B5EF4-FFF2-40B4-BE49-F238E27FC236}">
                <a16:creationId xmlns:a16="http://schemas.microsoft.com/office/drawing/2014/main" id="{224EEDE8-B983-4BA9-A788-C68DEA565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13715" r="-407" b="-183"/>
          <a:stretch/>
        </p:blipFill>
        <p:spPr bwMode="auto">
          <a:xfrm>
            <a:off x="873736" y="3606322"/>
            <a:ext cx="3078448" cy="19363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C37B6A2-37BF-434B-AE69-4356F5B6C8A5}"/>
              </a:ext>
            </a:extLst>
          </p:cNvPr>
          <p:cNvCxnSpPr/>
          <p:nvPr/>
        </p:nvCxnSpPr>
        <p:spPr>
          <a:xfrm flipV="1">
            <a:off x="2033584" y="1878222"/>
            <a:ext cx="1089589" cy="24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E089A2-433F-415B-B912-F511228DDF66}"/>
              </a:ext>
            </a:extLst>
          </p:cNvPr>
          <p:cNvCxnSpPr>
            <a:cxnSpLocks/>
          </p:cNvCxnSpPr>
          <p:nvPr/>
        </p:nvCxnSpPr>
        <p:spPr>
          <a:xfrm>
            <a:off x="6838442" y="2102877"/>
            <a:ext cx="764236" cy="939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7AC524-B57A-4C69-95E2-1A6119E8295E}"/>
              </a:ext>
            </a:extLst>
          </p:cNvPr>
          <p:cNvCxnSpPr>
            <a:cxnSpLocks/>
          </p:cNvCxnSpPr>
          <p:nvPr/>
        </p:nvCxnSpPr>
        <p:spPr>
          <a:xfrm>
            <a:off x="7478714" y="5995002"/>
            <a:ext cx="876859" cy="88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3DD8ECC-1BA7-4030-A25F-65BAB9463EE6}"/>
              </a:ext>
            </a:extLst>
          </p:cNvPr>
          <p:cNvSpPr txBox="1"/>
          <p:nvPr/>
        </p:nvSpPr>
        <p:spPr>
          <a:xfrm>
            <a:off x="1029670" y="5873116"/>
            <a:ext cx="3476979" cy="830997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latin typeface="Frutiger LT Com 55 Roman"/>
                <a:cs typeface="Arial"/>
              </a:rPr>
              <a:t>They are perching high to be safe from danger.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9F1EEA-8C62-4832-956F-BE528489B574}"/>
              </a:ext>
            </a:extLst>
          </p:cNvPr>
          <p:cNvCxnSpPr>
            <a:cxnSpLocks/>
          </p:cNvCxnSpPr>
          <p:nvPr/>
        </p:nvCxnSpPr>
        <p:spPr>
          <a:xfrm>
            <a:off x="3587839" y="5244119"/>
            <a:ext cx="363803" cy="739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  <p:bldP spid="561158" grpId="0" animBg="1"/>
      <p:bldP spid="56116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0C67092D-21E8-4647-B5F5-F5D1DCDB6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89" y="1144247"/>
            <a:ext cx="8978900" cy="1008063"/>
          </a:xfrm>
          <a:prstGeom prst="rect">
            <a:avLst/>
          </a:prstGeom>
          <a:noFill/>
          <a:ln>
            <a:noFill/>
          </a:ln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950">
                <a:solidFill>
                  <a:srgbClr val="4891DC"/>
                </a:solidFill>
                <a:latin typeface="Frutiger"/>
                <a:cs typeface="Arial"/>
              </a:rPr>
              <a:t>Hens will go to a lot of trouble to find a nest-site when laying an egg!</a:t>
            </a:r>
          </a:p>
        </p:txBody>
      </p:sp>
      <p:pic>
        <p:nvPicPr>
          <p:cNvPr id="2" name="henassaultcoursecasab.m1v">
            <a:hlinkClick r:id="" action="ppaction://media"/>
            <a:extLst>
              <a:ext uri="{FF2B5EF4-FFF2-40B4-BE49-F238E27FC236}">
                <a16:creationId xmlns:a16="http://schemas.microsoft.com/office/drawing/2014/main" id="{97F88661-6CDB-42DD-A93F-D777C4EE4E09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" y="2449308"/>
            <a:ext cx="6449719" cy="41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6DDD5-1DC0-492C-8B8C-BF192F3062FE}"/>
              </a:ext>
            </a:extLst>
          </p:cNvPr>
          <p:cNvSpPr txBox="1"/>
          <p:nvPr/>
        </p:nvSpPr>
        <p:spPr>
          <a:xfrm>
            <a:off x="506152" y="354132"/>
            <a:ext cx="947550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Frutiger"/>
                <a:cs typeface="Arial"/>
              </a:rPr>
              <a:t>These </a:t>
            </a:r>
            <a:r>
              <a:rPr lang="en-US" sz="3000" b="1" err="1">
                <a:latin typeface="Frutiger"/>
                <a:cs typeface="Arial"/>
              </a:rPr>
              <a:t>behaviours</a:t>
            </a:r>
            <a:r>
              <a:rPr lang="en-US" sz="3000" b="1">
                <a:latin typeface="Frutiger"/>
                <a:cs typeface="Arial"/>
              </a:rPr>
              <a:t> are very important to the hen.</a:t>
            </a:r>
            <a:endParaRPr lang="en-US" sz="3000" b="1">
              <a:latin typeface="Frutig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5C82A-74AC-4ACF-B29F-45496D52D8D5}"/>
              </a:ext>
            </a:extLst>
          </p:cNvPr>
          <p:cNvSpPr txBox="1"/>
          <p:nvPr/>
        </p:nvSpPr>
        <p:spPr>
          <a:xfrm>
            <a:off x="7367355" y="2386748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Frutiger"/>
                <a:cs typeface="Arial"/>
                <a:hlinkClick r:id="rId6"/>
              </a:rPr>
              <a:t>https://youtu.be/MRYsIdeyKbw?t=76</a:t>
            </a:r>
            <a:endParaRPr lang="en-US" dirty="0">
              <a:latin typeface="Frutiger"/>
            </a:endParaRPr>
          </a:p>
          <a:p>
            <a:endParaRPr lang="en-US" dirty="0">
              <a:latin typeface="Frutiger"/>
            </a:endParaRPr>
          </a:p>
          <a:p>
            <a:r>
              <a:rPr lang="en-US" dirty="0">
                <a:latin typeface="Frutiger"/>
                <a:cs typeface="Arial"/>
              </a:rPr>
              <a:t>The video will begin at 1 minute 18 seconds. </a:t>
            </a:r>
          </a:p>
          <a:p>
            <a:endParaRPr lang="en-US" dirty="0">
              <a:latin typeface="Frutiger"/>
              <a:cs typeface="Arial"/>
            </a:endParaRPr>
          </a:p>
          <a:p>
            <a:r>
              <a:rPr lang="en-US" dirty="0">
                <a:latin typeface="Frutiger"/>
                <a:cs typeface="Arial"/>
              </a:rPr>
              <a:t>Let it run for 50 seconds.</a:t>
            </a:r>
          </a:p>
          <a:p>
            <a:endParaRPr lang="en-US" dirty="0">
              <a:latin typeface="Frutiger"/>
              <a:cs typeface="Arial"/>
            </a:endParaRPr>
          </a:p>
          <a:p>
            <a:r>
              <a:rPr lang="en-US" dirty="0">
                <a:latin typeface="Frutiger"/>
                <a:cs typeface="Arial"/>
              </a:rPr>
              <a:t>It will need stopping at 2 minutes 8 seconds.</a:t>
            </a:r>
            <a:endParaRPr lang="en-US" dirty="0">
              <a:latin typeface="Frutig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F0C77432-08C3-43E5-B10A-E16E1843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3" y="443377"/>
            <a:ext cx="5604762" cy="116955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3500" b="1">
                <a:solidFill>
                  <a:srgbClr val="4891DC"/>
                </a:solidFill>
                <a:latin typeface="Frutiger"/>
                <a:cs typeface="Arial"/>
              </a:rPr>
              <a:t>What are the different ways of keeping egg laying  hens?</a:t>
            </a:r>
            <a:endParaRPr lang="en-GB" altLang="en-US" sz="3500" b="1">
              <a:latin typeface="Frutiger"/>
              <a:cs typeface="Arial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AF7D991-9801-4A9A-9416-C51D393F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3" y="2380288"/>
            <a:ext cx="5604762" cy="355481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/>
              <a:buChar char="•"/>
              <a:defRPr/>
            </a:pPr>
            <a:r>
              <a:rPr lang="en-GB" altLang="en-US" sz="2500" b="1">
                <a:latin typeface="Frutiger"/>
                <a:cs typeface="Arial"/>
              </a:rPr>
              <a:t>Now let's look at the different ways of farming hens.</a:t>
            </a: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500" b="1">
                <a:latin typeface="Frutiger"/>
                <a:cs typeface="Arial"/>
              </a:rPr>
              <a:t>Which do you think is the best and why?</a:t>
            </a: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500" b="1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500" b="1">
                <a:latin typeface="Frutiger"/>
                <a:cs typeface="Arial"/>
              </a:rPr>
              <a:t>Put them in order with 1 being the best and 4 being the worst.</a:t>
            </a:r>
            <a:endParaRPr lang="en-GB" altLang="en-US" sz="2500" b="1">
              <a:latin typeface="Frutiger"/>
            </a:endParaRPr>
          </a:p>
          <a:p>
            <a:pPr>
              <a:defRPr/>
            </a:pPr>
            <a:endParaRPr lang="en-GB" altLang="en-US" sz="2500" b="1">
              <a:latin typeface="Frutiger"/>
            </a:endParaRPr>
          </a:p>
        </p:txBody>
      </p:sp>
      <p:pic>
        <p:nvPicPr>
          <p:cNvPr id="3" name="Picture 2" descr="A picture containing orange, food, oranges, table&#10;&#10;Description automatically generated">
            <a:extLst>
              <a:ext uri="{FF2B5EF4-FFF2-40B4-BE49-F238E27FC236}">
                <a16:creationId xmlns:a16="http://schemas.microsoft.com/office/drawing/2014/main" id="{B4F7E1EC-FE19-4694-91C3-D71F3FE6A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r="31884"/>
          <a:stretch/>
        </p:blipFill>
        <p:spPr>
          <a:xfrm>
            <a:off x="6433457" y="693753"/>
            <a:ext cx="3542374" cy="607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eiling, animal&#10;&#10;Description automatically generated">
            <a:extLst>
              <a:ext uri="{FF2B5EF4-FFF2-40B4-BE49-F238E27FC236}">
                <a16:creationId xmlns:a16="http://schemas.microsoft.com/office/drawing/2014/main" id="{6141EF08-6027-4961-A459-B08D698F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0" y="1975032"/>
            <a:ext cx="5357513" cy="401606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CA4D046B-85AA-4A30-8AAE-6EA60204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76" y="844224"/>
            <a:ext cx="4266861" cy="707886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9425" indent="-222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0438" indent="-460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1450" indent="-698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22463" indent="-936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b="1">
                <a:latin typeface="Frutiger"/>
                <a:cs typeface="Arial"/>
              </a:rPr>
              <a:t>In colony cages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A2BBA-D28C-44FC-8AE3-88EB90014D20}"/>
              </a:ext>
            </a:extLst>
          </p:cNvPr>
          <p:cNvSpPr txBox="1"/>
          <p:nvPr/>
        </p:nvSpPr>
        <p:spPr>
          <a:xfrm>
            <a:off x="6436210" y="1819791"/>
            <a:ext cx="3714970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Hens are kept indoors in a cage.</a:t>
            </a: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There are 40-80 birds in one colony.</a:t>
            </a: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There is a scratching area, perch and nest box.</a:t>
            </a: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  <a:cs typeface="Arial"/>
              </a:rPr>
              <a:t>The hens space is restricted.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Frutiger"/>
              </a:rPr>
              <a:t>This produces cheap eggs.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Frutiger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Frutiger"/>
            </a:endParaRPr>
          </a:p>
        </p:txBody>
      </p:sp>
    </p:spTree>
    <p:extLst>
      <p:ext uri="{BB962C8B-B14F-4D97-AF65-F5344CB8AC3E}">
        <p14:creationId xmlns:p14="http://schemas.microsoft.com/office/powerpoint/2010/main" val="12983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98B15437-2C80-4CED-AC1E-CBA9A8DC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760" y="1605028"/>
            <a:ext cx="3581320" cy="501675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9425" indent="-222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0438" indent="-460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1450" indent="-698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22463" indent="-936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Hens are housed indoors in a barn.</a:t>
            </a: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Hens can move freely throughout.</a:t>
            </a: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They have high perches and nest boxes </a:t>
            </a: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altLang="en-US" sz="2000">
                <a:latin typeface="Frutiger"/>
                <a:cs typeface="Arial"/>
              </a:rPr>
              <a:t>They have an area to scratch in and material for dust bathing.</a:t>
            </a: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altLang="en-US" sz="2000">
              <a:latin typeface="Frutig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3BD16-AA1E-43E0-BF20-D44FD9E7DFFA}"/>
              </a:ext>
            </a:extLst>
          </p:cNvPr>
          <p:cNvSpPr txBox="1"/>
          <p:nvPr/>
        </p:nvSpPr>
        <p:spPr>
          <a:xfrm>
            <a:off x="856455" y="616945"/>
            <a:ext cx="2743200" cy="707886"/>
          </a:xfrm>
          <a:prstGeom prst="rect">
            <a:avLst/>
          </a:prstGeom>
          <a:solidFill>
            <a:srgbClr val="4891D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Frutiger"/>
                <a:cs typeface="Arial"/>
              </a:rPr>
              <a:t>In barns</a:t>
            </a:r>
            <a:endParaRPr lang="en-US" sz="4000" b="1">
              <a:latin typeface="Frutiger"/>
            </a:endParaRPr>
          </a:p>
        </p:txBody>
      </p:sp>
      <p:pic>
        <p:nvPicPr>
          <p:cNvPr id="3" name="Picture 4" descr="A picture containing indoor, sitting, filled, standing&#10;&#10;Description generated with very high confidence">
            <a:extLst>
              <a:ext uri="{FF2B5EF4-FFF2-40B4-BE49-F238E27FC236}">
                <a16:creationId xmlns:a16="http://schemas.microsoft.com/office/drawing/2014/main" id="{E5CE12A8-E04E-45D9-B59C-A71386F4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62" y="1729845"/>
            <a:ext cx="5634508" cy="422267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843</Words>
  <Application>Microsoft Office PowerPoint</Application>
  <PresentationFormat>Custom</PresentationFormat>
  <Paragraphs>201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Arial,Sans-Serif</vt:lpstr>
      <vt:lpstr>Calibri</vt:lpstr>
      <vt:lpstr>Frutiger</vt:lpstr>
      <vt:lpstr>Frutiger LT Com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Phil Brooke</cp:lastModifiedBy>
  <cp:revision>55</cp:revision>
  <cp:lastPrinted>2019-04-18T11:50:00Z</cp:lastPrinted>
  <dcterms:created xsi:type="dcterms:W3CDTF">2014-11-07T15:38:28Z</dcterms:created>
  <dcterms:modified xsi:type="dcterms:W3CDTF">2020-05-26T19:02:49Z</dcterms:modified>
</cp:coreProperties>
</file>